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8"/>
  </p:notesMasterIdLst>
  <p:sldIdLst>
    <p:sldId id="258" r:id="rId2"/>
    <p:sldId id="264" r:id="rId3"/>
    <p:sldId id="263" r:id="rId4"/>
    <p:sldId id="284" r:id="rId5"/>
    <p:sldId id="273" r:id="rId6"/>
    <p:sldId id="285" r:id="rId7"/>
  </p:sldIdLst>
  <p:sldSz cx="9144000" cy="6858000" type="screen4x3"/>
  <p:notesSz cx="6858000" cy="9144000"/>
  <p:embeddedFontLst>
    <p:embeddedFont>
      <p:font typeface="Raleway" panose="020B0604020202020204" charset="0"/>
      <p:regular r:id="rId9"/>
      <p:bold r:id="rId10"/>
      <p:italic r:id="rId11"/>
      <p:boldItalic r:id="rId12"/>
    </p:embeddedFont>
    <p:embeddedFont>
      <p:font typeface="Merriweather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2A1DF4-BF7A-4980-9065-73A98618DD52}" v="2" dt="2020-06-09T06:31:40.357"/>
  </p1510:revLst>
</p1510:revInfo>
</file>

<file path=ppt/tableStyles.xml><?xml version="1.0" encoding="utf-8"?>
<a:tblStyleLst xmlns:a="http://schemas.openxmlformats.org/drawingml/2006/main" def="{B887EB6C-6AA9-4E15-AB71-BBC4C730AFDC}">
  <a:tblStyle styleId="{B887EB6C-6AA9-4E15-AB71-BBC4C730AFDC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20843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8819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1331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863150"/>
            <a:ext cx="3994500" cy="4704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92274" y="1863150"/>
            <a:ext cx="3994500" cy="4704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00" y="0"/>
            <a:ext cx="9144000" cy="1062299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765350" y="697300"/>
            <a:ext cx="5613299" cy="729300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950375"/>
            <a:ext cx="2631900" cy="461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buSzPct val="100000"/>
              <a:defRPr sz="1800"/>
            </a:lvl4pPr>
            <a:lvl5pPr lvl="4" rtl="0">
              <a:spcBef>
                <a:spcPts val="0"/>
              </a:spcBef>
              <a:buSzPct val="100000"/>
              <a:defRPr sz="1800"/>
            </a:lvl5pPr>
            <a:lvl6pPr lvl="5" rtl="0">
              <a:spcBef>
                <a:spcPts val="0"/>
              </a:spcBef>
              <a:buSzPct val="100000"/>
              <a:defRPr sz="1800"/>
            </a:lvl6pPr>
            <a:lvl7pPr lvl="6" rtl="0">
              <a:spcBef>
                <a:spcPts val="0"/>
              </a:spcBef>
              <a:buSzPct val="100000"/>
              <a:defRPr sz="1800"/>
            </a:lvl7pPr>
            <a:lvl8pPr lvl="7" rtl="0">
              <a:spcBef>
                <a:spcPts val="0"/>
              </a:spcBef>
              <a:buSzPct val="100000"/>
              <a:defRPr sz="1800"/>
            </a:lvl8pPr>
            <a:lvl9pPr lvl="8" rtl="0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3223963" y="1950375"/>
            <a:ext cx="2631900" cy="461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buSzPct val="100000"/>
              <a:defRPr sz="1800"/>
            </a:lvl4pPr>
            <a:lvl5pPr lvl="4" rtl="0">
              <a:spcBef>
                <a:spcPts val="0"/>
              </a:spcBef>
              <a:buSzPct val="100000"/>
              <a:defRPr sz="1800"/>
            </a:lvl5pPr>
            <a:lvl6pPr lvl="5" rtl="0">
              <a:spcBef>
                <a:spcPts val="0"/>
              </a:spcBef>
              <a:buSzPct val="100000"/>
              <a:defRPr sz="1800"/>
            </a:lvl6pPr>
            <a:lvl7pPr lvl="6" rtl="0">
              <a:spcBef>
                <a:spcPts val="0"/>
              </a:spcBef>
              <a:buSzPct val="100000"/>
              <a:defRPr sz="1800"/>
            </a:lvl7pPr>
            <a:lvl8pPr lvl="7" rtl="0">
              <a:spcBef>
                <a:spcPts val="0"/>
              </a:spcBef>
              <a:buSzPct val="100000"/>
              <a:defRPr sz="1800"/>
            </a:lvl8pPr>
            <a:lvl9pPr lvl="8" rtl="0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5990727" y="1950375"/>
            <a:ext cx="2631900" cy="461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buSzPct val="100000"/>
              <a:defRPr sz="1800"/>
            </a:lvl4pPr>
            <a:lvl5pPr lvl="4" rtl="0">
              <a:spcBef>
                <a:spcPts val="0"/>
              </a:spcBef>
              <a:buSzPct val="100000"/>
              <a:defRPr sz="1800"/>
            </a:lvl5pPr>
            <a:lvl6pPr lvl="5" rtl="0">
              <a:spcBef>
                <a:spcPts val="0"/>
              </a:spcBef>
              <a:buSzPct val="100000"/>
              <a:defRPr sz="1800"/>
            </a:lvl6pPr>
            <a:lvl7pPr lvl="6" rtl="0">
              <a:spcBef>
                <a:spcPts val="0"/>
              </a:spcBef>
              <a:buSzPct val="100000"/>
              <a:defRPr sz="1800"/>
            </a:lvl7pPr>
            <a:lvl8pPr lvl="7" rtl="0">
              <a:spcBef>
                <a:spcPts val="0"/>
              </a:spcBef>
              <a:buSzPct val="100000"/>
              <a:defRPr sz="1800"/>
            </a:lvl8pPr>
            <a:lvl9pPr lvl="8" rtl="0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100" y="0"/>
            <a:ext cx="9144000" cy="1062299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765350" y="697300"/>
            <a:ext cx="5613299" cy="729300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light">
    <p:bg>
      <p:bgPr>
        <a:solidFill>
          <a:srgbClr val="F5F1E0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0900" y="438000"/>
            <a:ext cx="8242200" cy="5981999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528600" y="519300"/>
            <a:ext cx="8086800" cy="5819400"/>
          </a:xfrm>
          <a:prstGeom prst="rect">
            <a:avLst/>
          </a:prstGeom>
          <a:noFill/>
          <a:ln w="28575" cap="flat" cmpd="sng">
            <a:solidFill>
              <a:srgbClr val="22222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810300" y="742400"/>
            <a:ext cx="5523599" cy="6372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222222"/>
              </a:buClr>
              <a:buSzPct val="100000"/>
              <a:buFont typeface="Raleway"/>
              <a:buChar char="◉"/>
              <a:defRPr sz="2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480"/>
              </a:spcBef>
              <a:buClr>
                <a:srgbClr val="222222"/>
              </a:buClr>
              <a:buSzPct val="100000"/>
              <a:buFont typeface="Raleway"/>
              <a:defRPr sz="20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480"/>
              </a:spcBef>
              <a:buClr>
                <a:srgbClr val="222222"/>
              </a:buClr>
              <a:buSzPct val="100000"/>
              <a:buFont typeface="Raleway"/>
              <a:defRPr sz="20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360"/>
              </a:spcBef>
              <a:buClr>
                <a:srgbClr val="222222"/>
              </a:buClr>
              <a:buSzPct val="100000"/>
              <a:buFont typeface="Raleway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6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ilip.gyllenberg@vasakronan.s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johan.koppfeldt@citycon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4294967295"/>
          </p:nvPr>
        </p:nvSpPr>
        <p:spPr>
          <a:xfrm>
            <a:off x="685800" y="2186550"/>
            <a:ext cx="784664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rent </a:t>
            </a:r>
            <a:r>
              <a:rPr lang="sv-SE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negotiation</a:t>
            </a:r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 and </a:t>
            </a:r>
            <a:r>
              <a:rPr lang="sv-SE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retail</a:t>
            </a:r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rents</a:t>
            </a:r>
            <a:endParaRPr lang="e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4294967295"/>
          </p:nvPr>
        </p:nvSpPr>
        <p:spPr>
          <a:xfrm>
            <a:off x="685800" y="3826225"/>
            <a:ext cx="7772400" cy="2228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gap </a:t>
            </a:r>
            <a:r>
              <a:rPr lang="sv-S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retail</a:t>
            </a:r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real </a:t>
            </a:r>
            <a:r>
              <a:rPr lang="sv-S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estate</a:t>
            </a:r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owners</a:t>
            </a:r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sv-S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transforming</a:t>
            </a:r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market</a:t>
            </a:r>
            <a:endParaRPr lang="e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rtl="0">
              <a:spcBef>
                <a:spcPts val="0"/>
              </a:spcBef>
              <a:buNone/>
            </a:pPr>
            <a:endParaRPr lang="sv-S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rtl="0">
              <a:spcBef>
                <a:spcPts val="0"/>
              </a:spcBef>
              <a:buNone/>
            </a:pPr>
            <a:endParaRPr lang="sv-S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rtl="0">
              <a:spcBef>
                <a:spcPts val="0"/>
              </a:spcBef>
              <a:buNone/>
            </a:pPr>
            <a:endParaRPr lang="sv-S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Filip Gyllenberg &amp; Johan Koppfeldt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7" name="Shape 77"/>
          <p:cNvCxnSpPr/>
          <p:nvPr/>
        </p:nvCxnSpPr>
        <p:spPr>
          <a:xfrm>
            <a:off x="3927600" y="3429000"/>
            <a:ext cx="1288800" cy="0"/>
          </a:xfrm>
          <a:prstGeom prst="straightConnector1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8" name="Shape 78"/>
          <p:cNvSpPr/>
          <p:nvPr/>
        </p:nvSpPr>
        <p:spPr>
          <a:xfrm>
            <a:off x="4529400" y="3386400"/>
            <a:ext cx="85200" cy="85200"/>
          </a:xfrm>
          <a:prstGeom prst="diamond">
            <a:avLst/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 idx="4294967295"/>
          </p:nvPr>
        </p:nvSpPr>
        <p:spPr>
          <a:xfrm>
            <a:off x="1810300" y="742400"/>
            <a:ext cx="5523599" cy="637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two or three columns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844943"/>
            <a:ext cx="2631900" cy="215396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v-SE" b="1" dirty="0">
                <a:solidFill>
                  <a:srgbClr val="A812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Vad?</a:t>
            </a:r>
            <a:endParaRPr lang="en" b="1" dirty="0">
              <a:solidFill>
                <a:srgbClr val="A812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Hur påverkar förväntningar om framtiden hyresförhandlingen och hyresnivåerna?</a:t>
            </a:r>
            <a:endParaRPr lang="e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3223963" y="1900429"/>
            <a:ext cx="2631900" cy="210893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 dirty="0">
                <a:solidFill>
                  <a:srgbClr val="A812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Varför?</a:t>
            </a:r>
          </a:p>
          <a:p>
            <a:pPr lvl="0" algn="ctr">
              <a:spcBef>
                <a:spcPts val="0"/>
              </a:spcBef>
              <a:buNone/>
            </a:pP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Stora förändringar på marknaden och ökad diskrepans. </a:t>
            </a:r>
            <a:endParaRPr lang="e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3"/>
          </p:nvPr>
        </p:nvSpPr>
        <p:spPr>
          <a:xfrm>
            <a:off x="5990727" y="1844943"/>
            <a:ext cx="2631900" cy="215396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v-SE" b="1" dirty="0">
                <a:solidFill>
                  <a:srgbClr val="A812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Hur?</a:t>
            </a:r>
          </a:p>
          <a:p>
            <a:pPr lvl="0" algn="ctr">
              <a:spcBef>
                <a:spcPts val="0"/>
              </a:spcBef>
              <a:buNone/>
            </a:pP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Intervjuer med fastighetsägare och </a:t>
            </a:r>
            <a:r>
              <a:rPr lang="sv-S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retailers</a:t>
            </a:r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Introduktion</a:t>
            </a:r>
            <a:endParaRPr lang="e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863150"/>
            <a:ext cx="3994500" cy="470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v-SE" sz="2000" b="1" dirty="0" err="1">
                <a:solidFill>
                  <a:srgbClr val="A812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</a:t>
            </a:r>
            <a:r>
              <a:rPr lang="sv-SE" sz="2000" b="1" dirty="0">
                <a:solidFill>
                  <a:srgbClr val="A812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2000" b="1" dirty="0" err="1">
                <a:solidFill>
                  <a:srgbClr val="A812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expectations</a:t>
            </a:r>
            <a:r>
              <a:rPr lang="sv-SE" sz="2000" b="1" dirty="0">
                <a:solidFill>
                  <a:srgbClr val="A812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" sz="2000" b="1" dirty="0">
              <a:solidFill>
                <a:srgbClr val="A812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Förväntningar om framtiden påverkar de beslut vi gör idag. </a:t>
            </a:r>
          </a:p>
          <a:p>
            <a:pPr lvl="0">
              <a:spcBef>
                <a:spcPts val="0"/>
              </a:spcBef>
              <a:buNone/>
            </a:pPr>
            <a:endParaRPr lang="sv-S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title" idx="4294967295"/>
          </p:nvPr>
        </p:nvSpPr>
        <p:spPr>
          <a:xfrm>
            <a:off x="1810300" y="742400"/>
            <a:ext cx="5523599" cy="637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can also split your content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692274" y="1863150"/>
            <a:ext cx="3994500" cy="470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v-SE" sz="2000" b="1" dirty="0" err="1">
                <a:solidFill>
                  <a:srgbClr val="A8122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Anchoring</a:t>
            </a:r>
            <a:endParaRPr lang="en" b="1" dirty="0">
              <a:solidFill>
                <a:srgbClr val="A8122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sv-S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 initialt presenterat värde avgör en individs acceptansintervall. </a:t>
            </a:r>
          </a:p>
          <a:p>
            <a:pPr lvl="0">
              <a:spcBef>
                <a:spcPts val="0"/>
              </a:spcBef>
              <a:buNone/>
            </a:pPr>
            <a:endParaRPr lang="sv-S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Teorier</a:t>
            </a:r>
            <a:endParaRPr lang="e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Sale Mega Rabatt - Illustration För Begreppsemblemvektor Abstrakt ...">
            <a:extLst>
              <a:ext uri="{FF2B5EF4-FFF2-40B4-BE49-F238E27FC236}">
                <a16:creationId xmlns:a16="http://schemas.microsoft.com/office/drawing/2014/main" id="{61901BFE-9F40-4DC8-AB46-8BAF8C8AF0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37"/>
          <a:stretch/>
        </p:blipFill>
        <p:spPr bwMode="auto">
          <a:xfrm>
            <a:off x="5650485" y="3429819"/>
            <a:ext cx="207645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3d People - Man, Person With A Binocular Stock Photo, Picture And ...">
            <a:extLst>
              <a:ext uri="{FF2B5EF4-FFF2-40B4-BE49-F238E27FC236}">
                <a16:creationId xmlns:a16="http://schemas.microsoft.com/office/drawing/2014/main" id="{6A7D293A-0715-4451-ABBD-40CA7732B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64" y="3068133"/>
            <a:ext cx="2914371" cy="277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 idx="4294967295"/>
          </p:nvPr>
        </p:nvSpPr>
        <p:spPr>
          <a:xfrm>
            <a:off x="1810300" y="742400"/>
            <a:ext cx="5523599" cy="637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can also split your content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Fastighetsägare vs. </a:t>
            </a:r>
            <a:r>
              <a:rPr lang="sv-S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Retailers</a:t>
            </a:r>
            <a:endParaRPr lang="e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560E50-F733-4DFA-9092-97A2D4D8C3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691159"/>
              </p:ext>
            </p:extLst>
          </p:nvPr>
        </p:nvGraphicFramePr>
        <p:xfrm>
          <a:off x="3489958" y="2132856"/>
          <a:ext cx="2306177" cy="3375660"/>
        </p:xfrm>
        <a:graphic>
          <a:graphicData uri="http://schemas.openxmlformats.org/drawingml/2006/table">
            <a:tbl>
              <a:tblPr/>
              <a:tblGrid>
                <a:gridCol w="2306177">
                  <a:extLst>
                    <a:ext uri="{9D8B030D-6E8A-4147-A177-3AD203B41FA5}">
                      <a16:colId xmlns:a16="http://schemas.microsoft.com/office/drawing/2014/main" val="2814300213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Avtalslängd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3836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Ankarhyresgäster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32873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E-handel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8233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och restauranger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36963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Traditionell handel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88905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Framtida hyresnivåer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28385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Anchoring</a:t>
                      </a:r>
                      <a:endParaRPr lang="sv-SE" sz="18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608341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E6511DE1-F60A-4AC0-8B2C-23DEB4F26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325" y="2506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1D6F0A9B-4EB0-42E7-BF6A-C07E2F5C0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928185"/>
              </p:ext>
            </p:extLst>
          </p:nvPr>
        </p:nvGraphicFramePr>
        <p:xfrm>
          <a:off x="899592" y="2132856"/>
          <a:ext cx="2306177" cy="3363436"/>
        </p:xfrm>
        <a:graphic>
          <a:graphicData uri="http://schemas.openxmlformats.org/drawingml/2006/table">
            <a:tbl>
              <a:tblPr/>
              <a:tblGrid>
                <a:gridCol w="2306177">
                  <a:extLst>
                    <a:ext uri="{9D8B030D-6E8A-4147-A177-3AD203B41FA5}">
                      <a16:colId xmlns:a16="http://schemas.microsoft.com/office/drawing/2014/main" val="2814300213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Kortare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3836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Förändras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32873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Omni-channel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82332"/>
                  </a:ext>
                </a:extLst>
              </a:tr>
              <a:tr h="627856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Hög efterfrågan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36963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Byt ut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88905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Oförändrade eller högre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28385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Värdering</a:t>
                      </a:r>
                      <a:endParaRPr lang="sv-SE" sz="14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657657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D05B350-5DAD-4675-BECA-8DF3B0943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697172"/>
              </p:ext>
            </p:extLst>
          </p:nvPr>
        </p:nvGraphicFramePr>
        <p:xfrm>
          <a:off x="6079691" y="2132856"/>
          <a:ext cx="2306177" cy="3384376"/>
        </p:xfrm>
        <a:graphic>
          <a:graphicData uri="http://schemas.openxmlformats.org/drawingml/2006/table">
            <a:tbl>
              <a:tblPr/>
              <a:tblGrid>
                <a:gridCol w="2306177">
                  <a:extLst>
                    <a:ext uri="{9D8B030D-6E8A-4147-A177-3AD203B41FA5}">
                      <a16:colId xmlns:a16="http://schemas.microsoft.com/office/drawing/2014/main" val="2814300213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Kortare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3836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Oförändrat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328734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Täcker inte förlust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8233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Efterfrågan är mättad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36963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Väsentlig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889059"/>
                  </a:ext>
                </a:extLst>
              </a:tr>
              <a:tr h="648796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Lägre</a:t>
                      </a:r>
                      <a:endParaRPr lang="sv-SE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28385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base"/>
                      <a:r>
                        <a:rPr lang="sv-SE" sz="18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Omsättning (OCR)</a:t>
                      </a:r>
                    </a:p>
                  </a:txBody>
                  <a:tcPr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702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EF4AB9A-9BFE-4C17-8649-4A9CBEC6A21C}"/>
              </a:ext>
            </a:extLst>
          </p:cNvPr>
          <p:cNvSpPr txBox="1"/>
          <p:nvPr/>
        </p:nvSpPr>
        <p:spPr>
          <a:xfrm>
            <a:off x="1400899" y="1753407"/>
            <a:ext cx="1303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Fastighetsägare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A91F38-6C02-4D57-B48B-E79881A971B0}"/>
              </a:ext>
            </a:extLst>
          </p:cNvPr>
          <p:cNvSpPr txBox="1"/>
          <p:nvPr/>
        </p:nvSpPr>
        <p:spPr>
          <a:xfrm>
            <a:off x="6820646" y="1753407"/>
            <a:ext cx="824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Retailers</a:t>
            </a:r>
            <a:endParaRPr lang="sv-S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Shape 445">
            <a:extLst>
              <a:ext uri="{FF2B5EF4-FFF2-40B4-BE49-F238E27FC236}">
                <a16:creationId xmlns:a16="http://schemas.microsoft.com/office/drawing/2014/main" id="{FD9AE8D3-CAA9-4113-896A-A4F4A2ABCDD3}"/>
              </a:ext>
            </a:extLst>
          </p:cNvPr>
          <p:cNvSpPr/>
          <p:nvPr/>
        </p:nvSpPr>
        <p:spPr>
          <a:xfrm>
            <a:off x="4408459" y="1704532"/>
            <a:ext cx="327079" cy="327060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chemeClr val="tx2">
              <a:lumMod val="10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7A13E3-5762-4829-9321-1D79D15C6AB5}"/>
              </a:ext>
            </a:extLst>
          </p:cNvPr>
          <p:cNvCxnSpPr/>
          <p:nvPr/>
        </p:nvCxnSpPr>
        <p:spPr>
          <a:xfrm>
            <a:off x="3419872" y="2132856"/>
            <a:ext cx="0" cy="33634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110F94D-D1D5-4667-90C1-141F4371B367}"/>
              </a:ext>
            </a:extLst>
          </p:cNvPr>
          <p:cNvCxnSpPr>
            <a:cxnSpLocks/>
          </p:cNvCxnSpPr>
          <p:nvPr/>
        </p:nvCxnSpPr>
        <p:spPr>
          <a:xfrm flipH="1">
            <a:off x="3275858" y="3814574"/>
            <a:ext cx="1440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8BD0CCA-7267-4C61-92F3-662D29AD14E3}"/>
              </a:ext>
            </a:extLst>
          </p:cNvPr>
          <p:cNvCxnSpPr/>
          <p:nvPr/>
        </p:nvCxnSpPr>
        <p:spPr>
          <a:xfrm>
            <a:off x="5868144" y="2132856"/>
            <a:ext cx="0" cy="33634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D7D1906-1D3C-4D5B-A2A9-44D83BD5778B}"/>
              </a:ext>
            </a:extLst>
          </p:cNvPr>
          <p:cNvCxnSpPr>
            <a:cxnSpLocks/>
          </p:cNvCxnSpPr>
          <p:nvPr/>
        </p:nvCxnSpPr>
        <p:spPr>
          <a:xfrm flipH="1">
            <a:off x="5868144" y="3814574"/>
            <a:ext cx="1440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10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 idx="4294967295"/>
          </p:nvPr>
        </p:nvSpPr>
        <p:spPr>
          <a:xfrm>
            <a:off x="1810300" y="742400"/>
            <a:ext cx="5523599" cy="637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Let’s review some concepts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2362200"/>
            <a:ext cx="2631900" cy="173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v-SE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Hyresdeterminanter</a:t>
            </a:r>
            <a:endParaRPr lang="en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Fastighetsägare – Traditionella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sv-S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Retailers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Omsättning (OCR)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2"/>
          </p:nvPr>
        </p:nvSpPr>
        <p:spPr>
          <a:xfrm>
            <a:off x="3223963" y="2362200"/>
            <a:ext cx="2631900" cy="173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 expectations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Fastighetsägare och </a:t>
            </a:r>
            <a:r>
              <a:rPr lang="sv-S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retailers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 olika förväntningar om framtiden och agerar därefter. (Rationellt) </a:t>
            </a:r>
            <a:endParaRPr lang="e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3" name="Shape 203"/>
          <p:cNvSpPr txBox="1">
            <a:spLocks noGrp="1"/>
          </p:cNvSpPr>
          <p:nvPr>
            <p:ph type="body" idx="3"/>
          </p:nvPr>
        </p:nvSpPr>
        <p:spPr>
          <a:xfrm>
            <a:off x="5990727" y="2362200"/>
            <a:ext cx="2631900" cy="173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v-SE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Anchoring</a:t>
            </a:r>
            <a:endParaRPr lang="en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sv-S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Själförvållad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anchoring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hos både fastighetsägare och </a:t>
            </a:r>
            <a:r>
              <a:rPr lang="sv-S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retailers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rtl="0">
              <a:spcBef>
                <a:spcPts val="0"/>
              </a:spcBef>
              <a:buNone/>
            </a:pP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599" cy="637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Slutsatser</a:t>
            </a:r>
            <a:endParaRPr lang="e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Graphic 20" descr="Anchor">
            <a:extLst>
              <a:ext uri="{FF2B5EF4-FFF2-40B4-BE49-F238E27FC236}">
                <a16:creationId xmlns:a16="http://schemas.microsoft.com/office/drawing/2014/main" id="{505F0C38-4534-4745-8E8F-5524B87929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084061" y="1948542"/>
            <a:ext cx="445232" cy="445232"/>
          </a:xfrm>
          <a:prstGeom prst="rect">
            <a:avLst/>
          </a:prstGeom>
        </p:spPr>
      </p:pic>
      <p:pic>
        <p:nvPicPr>
          <p:cNvPr id="23" name="Graphic 22" descr="Pin">
            <a:extLst>
              <a:ext uri="{FF2B5EF4-FFF2-40B4-BE49-F238E27FC236}">
                <a16:creationId xmlns:a16="http://schemas.microsoft.com/office/drawing/2014/main" id="{089A353D-8ADB-4F27-A872-C9C6061A41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550534" y="1948542"/>
            <a:ext cx="445232" cy="445232"/>
          </a:xfrm>
          <a:prstGeom prst="rect">
            <a:avLst/>
          </a:prstGeom>
        </p:spPr>
      </p:pic>
      <p:pic>
        <p:nvPicPr>
          <p:cNvPr id="25" name="Graphic 24" descr="Binoculars">
            <a:extLst>
              <a:ext uri="{FF2B5EF4-FFF2-40B4-BE49-F238E27FC236}">
                <a16:creationId xmlns:a16="http://schemas.microsoft.com/office/drawing/2014/main" id="{2342653B-4149-4583-A8CC-E721BD4029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264800" y="1948542"/>
            <a:ext cx="445232" cy="4452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4294967295"/>
          </p:nvPr>
        </p:nvSpPr>
        <p:spPr>
          <a:xfrm>
            <a:off x="685800" y="2186550"/>
            <a:ext cx="784664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sv-S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Tack!</a:t>
            </a:r>
            <a:endParaRPr lang="e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4294967295"/>
          </p:nvPr>
        </p:nvSpPr>
        <p:spPr>
          <a:xfrm>
            <a:off x="685800" y="3826225"/>
            <a:ext cx="7772400" cy="2228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Frågor?</a:t>
            </a:r>
          </a:p>
          <a:p>
            <a:pPr lvl="0" algn="ctr" rtl="0">
              <a:spcBef>
                <a:spcPts val="0"/>
              </a:spcBef>
              <a:buNone/>
            </a:pPr>
            <a:endParaRPr lang="sv-S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Filip Gyllenberg</a:t>
            </a:r>
          </a:p>
          <a:p>
            <a:pPr lvl="0" rtl="0">
              <a:spcBef>
                <a:spcPts val="0"/>
              </a:spcBef>
              <a:buNone/>
            </a:pPr>
            <a:r>
              <a:rPr lang="sv-SE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filip.gyllenberg@vasakronan.se</a:t>
            </a:r>
            <a:endParaRPr lang="sv-S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>
              <a:spcBef>
                <a:spcPts val="0"/>
              </a:spcBef>
              <a:buNone/>
            </a:pPr>
            <a:endParaRPr lang="sv-S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Johan Koppfeldt</a:t>
            </a:r>
          </a:p>
          <a:p>
            <a:pPr lvl="0" rtl="0">
              <a:spcBef>
                <a:spcPts val="0"/>
              </a:spcBef>
              <a:buNone/>
            </a:pPr>
            <a:r>
              <a:rPr lang="sv-SE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johan.koppfeldt@citycon.com</a:t>
            </a:r>
            <a:r>
              <a:rPr lang="sv-S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rtl="0">
              <a:spcBef>
                <a:spcPts val="0"/>
              </a:spcBef>
              <a:buNone/>
            </a:pPr>
            <a:endParaRPr lang="sv-S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rtl="0">
              <a:spcBef>
                <a:spcPts val="0"/>
              </a:spcBef>
              <a:buNone/>
            </a:pPr>
            <a:endParaRPr lang="sv-S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rtl="0">
              <a:spcBef>
                <a:spcPts val="0"/>
              </a:spcBef>
              <a:buNone/>
            </a:pPr>
            <a:endParaRPr lang="sv-S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7" name="Shape 77"/>
          <p:cNvCxnSpPr/>
          <p:nvPr/>
        </p:nvCxnSpPr>
        <p:spPr>
          <a:xfrm>
            <a:off x="3927600" y="3429000"/>
            <a:ext cx="1288800" cy="0"/>
          </a:xfrm>
          <a:prstGeom prst="straightConnector1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8" name="Shape 78"/>
          <p:cNvSpPr/>
          <p:nvPr/>
        </p:nvSpPr>
        <p:spPr>
          <a:xfrm>
            <a:off x="4529400" y="3386400"/>
            <a:ext cx="85200" cy="85200"/>
          </a:xfrm>
          <a:prstGeom prst="diamond">
            <a:avLst/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2496853"/>
      </p:ext>
    </p:extLst>
  </p:cSld>
  <p:clrMapOvr>
    <a:masterClrMapping/>
  </p:clrMapOvr>
</p:sld>
</file>

<file path=ppt/theme/theme1.xml><?xml version="1.0" encoding="utf-8"?>
<a:theme xmlns:a="http://schemas.openxmlformats.org/drawingml/2006/main" name="Othell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187</Words>
  <Application>Microsoft Office PowerPoint</Application>
  <PresentationFormat>On-screen Show (4:3)</PresentationFormat>
  <Paragraphs>64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Raleway</vt:lpstr>
      <vt:lpstr>Times New Roman</vt:lpstr>
      <vt:lpstr>Arial</vt:lpstr>
      <vt:lpstr>Merriweather</vt:lpstr>
      <vt:lpstr>Othello template</vt:lpstr>
      <vt:lpstr>PowerPoint Presentation</vt:lpstr>
      <vt:lpstr>In two or three columns</vt:lpstr>
      <vt:lpstr>You can also split your content</vt:lpstr>
      <vt:lpstr>You can also split your content</vt:lpstr>
      <vt:lpstr>Let’s review some concepts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Elvira Brandt</dc:creator>
  <cp:lastModifiedBy>Sviatlana Anop</cp:lastModifiedBy>
  <cp:revision>15</cp:revision>
  <dcterms:modified xsi:type="dcterms:W3CDTF">2020-06-10T18:41:01Z</dcterms:modified>
</cp:coreProperties>
</file>