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08" d="100"/>
          <a:sy n="108" d="100"/>
        </p:scale>
        <p:origin x="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7922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284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mall för rubrikformat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60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5035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mall för rubrikformat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530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v-SE"/>
              <a:t>Klicka här för att ändra mall för rubrikformat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6769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4200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7284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913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504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8154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2586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2666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015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v-SE"/>
              <a:t>Klicka här för att ändra mall för rubrikformat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8212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smtClean="0"/>
              <a:pPr/>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6201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1/14/18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3927993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2">
                <a:tint val="97000"/>
                <a:hueMod val="92000"/>
                <a:satMod val="169000"/>
                <a:lumMod val="164000"/>
              </a:schemeClr>
            </a:gs>
            <a:gs pos="9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SE" dirty="0"/>
              <a:t>Värmepump med grundvatten eller bergvärme ?</a:t>
            </a:r>
          </a:p>
        </p:txBody>
      </p:sp>
      <p:pic>
        <p:nvPicPr>
          <p:cNvPr id="7" name="Platshållare för innehåll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58048" y="1170079"/>
            <a:ext cx="6586728" cy="2615184"/>
          </a:xfrm>
        </p:spPr>
      </p:pic>
    </p:spTree>
    <p:extLst>
      <p:ext uri="{BB962C8B-B14F-4D97-AF65-F5344CB8AC3E}">
        <p14:creationId xmlns:p14="http://schemas.microsoft.com/office/powerpoint/2010/main" val="270697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 C</a:t>
            </a:r>
          </a:p>
        </p:txBody>
      </p:sp>
      <p:pic>
        <p:nvPicPr>
          <p:cNvPr id="6" name="Platshållare för innehåll 5"/>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589213" y="2809627"/>
            <a:ext cx="4313237" cy="2426196"/>
          </a:xfrm>
        </p:spPr>
      </p:pic>
      <p:sp>
        <p:nvSpPr>
          <p:cNvPr id="4" name="Platshållare för text 3"/>
          <p:cNvSpPr>
            <a:spLocks noGrp="1"/>
          </p:cNvSpPr>
          <p:nvPr>
            <p:ph sz="half" idx="2"/>
          </p:nvPr>
        </p:nvSpPr>
        <p:spPr/>
        <p:txBody>
          <a:bodyPr>
            <a:normAutofit/>
          </a:bodyPr>
          <a:lstStyle/>
          <a:p>
            <a:pPr marL="285750" indent="-285750">
              <a:buFont typeface="Arial" panose="020B0604020202020204" pitchFamily="34" charset="0"/>
              <a:buChar char="•"/>
            </a:pPr>
            <a:r>
              <a:rPr lang="sv-SE" dirty="0"/>
              <a:t>Projektet med borrhål stoppat</a:t>
            </a:r>
          </a:p>
          <a:p>
            <a:pPr marL="285750" indent="-285750">
              <a:buFont typeface="Arial" panose="020B0604020202020204" pitchFamily="34" charset="0"/>
              <a:buChar char="•"/>
            </a:pPr>
            <a:r>
              <a:rPr lang="sv-SE" dirty="0"/>
              <a:t>Omprojektering pågår för luft/vatten-anläggning</a:t>
            </a:r>
          </a:p>
          <a:p>
            <a:pPr marL="285750" indent="-285750">
              <a:buFont typeface="Arial" panose="020B0604020202020204" pitchFamily="34" charset="0"/>
              <a:buChar char="•"/>
            </a:pPr>
            <a:r>
              <a:rPr lang="sv-SE" dirty="0"/>
              <a:t>Färdig våren 2018</a:t>
            </a:r>
          </a:p>
          <a:p>
            <a:pPr marL="285750" indent="-285750">
              <a:buFont typeface="Arial" panose="020B0604020202020204" pitchFamily="34" charset="0"/>
              <a:buChar char="•"/>
            </a:pPr>
            <a:r>
              <a:rPr lang="sv-SE" dirty="0"/>
              <a:t>Fortsättning följer på Trelleborgs-dramat…</a:t>
            </a:r>
          </a:p>
        </p:txBody>
      </p:sp>
    </p:spTree>
    <p:extLst>
      <p:ext uri="{BB962C8B-B14F-4D97-AF65-F5344CB8AC3E}">
        <p14:creationId xmlns:p14="http://schemas.microsoft.com/office/powerpoint/2010/main" val="354440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3376260" y="-294168"/>
            <a:ext cx="8393926" cy="2895600"/>
          </a:xfrm>
        </p:spPr>
        <p:txBody>
          <a:bodyPr/>
          <a:lstStyle/>
          <a:p>
            <a:r>
              <a:rPr lang="sv-SE" dirty="0"/>
              <a:t>Goda råd</a:t>
            </a:r>
          </a:p>
        </p:txBody>
      </p:sp>
      <p:sp>
        <p:nvSpPr>
          <p:cNvPr id="2" name="Platshållare för text 1">
            <a:extLst>
              <a:ext uri="{FF2B5EF4-FFF2-40B4-BE49-F238E27FC236}">
                <a16:creationId xmlns="" xmlns:a16="http://schemas.microsoft.com/office/drawing/2014/main" id="{8E3BB4E0-2E67-4080-AF92-0C7352C56644}"/>
              </a:ext>
            </a:extLst>
          </p:cNvPr>
          <p:cNvSpPr>
            <a:spLocks noGrp="1"/>
          </p:cNvSpPr>
          <p:nvPr>
            <p:ph type="body" sz="quarter" idx="13"/>
          </p:nvPr>
        </p:nvSpPr>
        <p:spPr>
          <a:xfrm>
            <a:off x="2706409" y="3301409"/>
            <a:ext cx="7536554" cy="1658679"/>
          </a:xfrm>
        </p:spPr>
        <p:txBody>
          <a:bodyPr/>
          <a:lstStyle/>
          <a:p>
            <a:pPr marL="285750" lvl="0" indent="-285750">
              <a:buFont typeface="Arial" panose="020B0604020202020204" pitchFamily="34" charset="0"/>
              <a:buChar char="•"/>
            </a:pPr>
            <a:r>
              <a:rPr lang="sv-SE" dirty="0">
                <a:solidFill>
                  <a:schemeClr val="tx1"/>
                </a:solidFill>
              </a:rPr>
              <a:t>Gör beräkningarna utifrån ett separat pris på </a:t>
            </a:r>
            <a:r>
              <a:rPr lang="sv-SE" dirty="0" err="1">
                <a:solidFill>
                  <a:schemeClr val="tx1"/>
                </a:solidFill>
              </a:rPr>
              <a:t>borrorna</a:t>
            </a:r>
            <a:r>
              <a:rPr lang="sv-SE" dirty="0">
                <a:solidFill>
                  <a:schemeClr val="tx1"/>
                </a:solidFill>
              </a:rPr>
              <a:t> och slang, eftersom vi kan ha en lång avskrivningstid på denna investering, ex. 50 år. Den övriga utrustningen och tekniken har endast en avskrivning på 15 år. Detta skall ställas mot en grundvattenlösning med en avskrivning på hela anläggningen på ca 15 år. Dessutom finns det både ökad service och en del osäkerhet i driften, men till sin fördel något högre värmefaktor och lägre installationskostnader. </a:t>
            </a:r>
          </a:p>
          <a:p>
            <a:pPr marL="285750" lvl="0" indent="-285750">
              <a:buFont typeface="Arial" panose="020B0604020202020204" pitchFamily="34" charset="0"/>
              <a:buChar char="•"/>
            </a:pPr>
            <a:endParaRPr lang="sv-SE" dirty="0">
              <a:solidFill>
                <a:schemeClr val="tx1"/>
              </a:solidFill>
            </a:endParaRPr>
          </a:p>
          <a:p>
            <a:pPr marL="285750" lvl="0" indent="-285750">
              <a:buFont typeface="Arial" panose="020B0604020202020204" pitchFamily="34" charset="0"/>
              <a:buChar char="•"/>
            </a:pPr>
            <a:r>
              <a:rPr lang="sv-SE" dirty="0">
                <a:solidFill>
                  <a:schemeClr val="tx1"/>
                </a:solidFill>
              </a:rPr>
              <a:t>Handla upp ett borrhål där man gör mätningar, filmningar, vattenprov. Finns det järnbakterier i vattnet inför en grundvattenanläggning är det viktigt att kontrollera nitrathalten (måste utföras på plats). Borrhålet skall utföras som att det skall användas i anläggningen. Gör inga så kallade </a:t>
            </a:r>
            <a:r>
              <a:rPr lang="sv-SE" dirty="0" err="1">
                <a:solidFill>
                  <a:schemeClr val="tx1"/>
                </a:solidFill>
              </a:rPr>
              <a:t>provhål</a:t>
            </a:r>
            <a:r>
              <a:rPr lang="sv-SE" dirty="0">
                <a:solidFill>
                  <a:schemeClr val="tx1"/>
                </a:solidFill>
              </a:rPr>
              <a:t> med fel borrning.</a:t>
            </a:r>
          </a:p>
          <a:p>
            <a:pPr lvl="0"/>
            <a:endParaRPr lang="sv-SE" dirty="0">
              <a:solidFill>
                <a:schemeClr val="tx1"/>
              </a:solidFill>
            </a:endParaRPr>
          </a:p>
          <a:p>
            <a:pPr marL="285750" lvl="0" indent="-285750">
              <a:buFont typeface="Arial" panose="020B0604020202020204" pitchFamily="34" charset="0"/>
              <a:buChar char="•"/>
            </a:pPr>
            <a:r>
              <a:rPr lang="sv-SE" dirty="0">
                <a:solidFill>
                  <a:schemeClr val="tx1"/>
                </a:solidFill>
              </a:rPr>
              <a:t>Jätteviktigt! Se alltid till att ha med en geolog från början i projektet för rådgivning och stöd.</a:t>
            </a:r>
          </a:p>
          <a:p>
            <a:endParaRPr lang="sv-SE" dirty="0">
              <a:solidFill>
                <a:schemeClr val="tx1"/>
              </a:solidFill>
            </a:endParaRPr>
          </a:p>
        </p:txBody>
      </p:sp>
    </p:spTree>
    <p:extLst>
      <p:ext uri="{BB962C8B-B14F-4D97-AF65-F5344CB8AC3E}">
        <p14:creationId xmlns:p14="http://schemas.microsoft.com/office/powerpoint/2010/main" val="408699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2550393" y="220073"/>
            <a:ext cx="8911687" cy="1280890"/>
          </a:xfrm>
        </p:spPr>
        <p:txBody>
          <a:bodyPr>
            <a:normAutofit/>
          </a:bodyPr>
          <a:lstStyle/>
          <a:p>
            <a:r>
              <a:rPr lang="sv-SE" dirty="0"/>
              <a:t>Ekonomi</a:t>
            </a:r>
          </a:p>
        </p:txBody>
      </p:sp>
      <p:sp>
        <p:nvSpPr>
          <p:cNvPr id="10" name="Platshållare för text 9"/>
          <p:cNvSpPr>
            <a:spLocks noGrp="1"/>
          </p:cNvSpPr>
          <p:nvPr>
            <p:ph type="body" idx="4294967295"/>
          </p:nvPr>
        </p:nvSpPr>
        <p:spPr>
          <a:xfrm>
            <a:off x="2628014" y="1009374"/>
            <a:ext cx="8915400" cy="1828209"/>
          </a:xfrm>
        </p:spPr>
        <p:txBody>
          <a:bodyPr>
            <a:normAutofit fontScale="25000" lnSpcReduction="20000"/>
          </a:bodyPr>
          <a:lstStyle/>
          <a:p>
            <a:r>
              <a:rPr lang="sv-SE" sz="5600" dirty="0"/>
              <a:t>Gör en beräkning enligt Totalmetodikens lönsamhetsberäkning och få med ett antal olika projekt för att få en bra totallösning.</a:t>
            </a:r>
          </a:p>
          <a:p>
            <a:pPr lvl="1"/>
            <a:r>
              <a:rPr lang="sv-SE" sz="5400" dirty="0"/>
              <a:t>Om du inte känner till Totalmetodiken så anmäl dig snarast till SABO:s kurser.</a:t>
            </a:r>
          </a:p>
          <a:p>
            <a:pPr marL="0" indent="0">
              <a:buNone/>
            </a:pPr>
            <a:endParaRPr lang="sv-SE" sz="5600" dirty="0"/>
          </a:p>
          <a:p>
            <a:r>
              <a:rPr lang="sv-SE" sz="5600" dirty="0"/>
              <a:t>Hur hade detta sett ut om nu allt gått som det skulle ?</a:t>
            </a:r>
          </a:p>
          <a:p>
            <a:pPr lvl="1"/>
            <a:r>
              <a:rPr lang="sv-SE" sz="5400" dirty="0"/>
              <a:t>Intern ränta landar på ca 10 % och payoff ca 7 år.</a:t>
            </a:r>
          </a:p>
          <a:p>
            <a:pPr lvl="1"/>
            <a:r>
              <a:rPr lang="sv-SE" sz="5400" dirty="0"/>
              <a:t>Ett bra projekt, och vi fick dessutom med oss en rad åtgärder som anses vara rent underhåll och som enskilt projekt inte har någon besparingspotential av större värde, men som ur skötsel och driftstörningar har ett stort värde.</a:t>
            </a:r>
          </a:p>
          <a:p>
            <a:endParaRPr lang="sv-SE" sz="5600" dirty="0"/>
          </a:p>
          <a:p>
            <a:r>
              <a:rPr lang="sv-SE" sz="5600" dirty="0"/>
              <a:t>Hur kan det då bli ?</a:t>
            </a:r>
          </a:p>
          <a:p>
            <a:pPr lvl="1"/>
            <a:r>
              <a:rPr lang="sv-SE" sz="5400" dirty="0"/>
              <a:t>Förutsättningarna nu är att vi gör en omprojektering för en luft/vatten-anläggning och att de uppskattade kostnaderna i nuläget håller.</a:t>
            </a:r>
          </a:p>
          <a:p>
            <a:pPr lvl="1"/>
            <a:r>
              <a:rPr lang="sv-SE" sz="5400" dirty="0"/>
              <a:t>Internräntan blir 3 % och payoff 13 år.</a:t>
            </a:r>
          </a:p>
          <a:p>
            <a:pPr lvl="1"/>
            <a:endParaRPr lang="sv-SE" sz="5400" dirty="0"/>
          </a:p>
          <a:p>
            <a:r>
              <a:rPr lang="sv-SE" sz="5600" dirty="0" err="1"/>
              <a:t>Hmmm</a:t>
            </a:r>
            <a:r>
              <a:rPr lang="sv-SE" sz="5600" dirty="0"/>
              <a:t>… kanske inte det bästa resultatet ?</a:t>
            </a:r>
          </a:p>
          <a:p>
            <a:pPr lvl="1"/>
            <a:r>
              <a:rPr lang="sv-SE" sz="5400" dirty="0"/>
              <a:t>Men med tanke på omständigheterna och att vi ändå får en bra anläggning med både mindre störningar och en tryggare drift är vi nöjda. Vi gör dessutom en växling ifrån fossil gas till grön el då vi köper vindkrafts-el vilket är en god miljövinst.</a:t>
            </a:r>
          </a:p>
          <a:p>
            <a:pPr marL="457200" lvl="1" indent="0">
              <a:buNone/>
            </a:pPr>
            <a:endParaRPr lang="sv-SE" sz="5400" dirty="0"/>
          </a:p>
          <a:p>
            <a:r>
              <a:rPr lang="sv-SE" sz="6400" dirty="0"/>
              <a:t>Och trots allt, miljön är ju vår framtid!</a:t>
            </a:r>
          </a:p>
          <a:p>
            <a:endParaRPr lang="sv-SE" dirty="0"/>
          </a:p>
        </p:txBody>
      </p:sp>
    </p:spTree>
    <p:extLst>
      <p:ext uri="{BB962C8B-B14F-4D97-AF65-F5344CB8AC3E}">
        <p14:creationId xmlns:p14="http://schemas.microsoft.com/office/powerpoint/2010/main" val="174550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977545" y="2974588"/>
            <a:ext cx="8534400" cy="1507067"/>
          </a:xfrm>
        </p:spPr>
        <p:txBody>
          <a:bodyPr>
            <a:normAutofit/>
          </a:bodyPr>
          <a:lstStyle/>
          <a:p>
            <a:r>
              <a:rPr lang="sv-SE" dirty="0"/>
              <a:t>Värmepump med grundvatten eller bergvärme ?</a:t>
            </a:r>
          </a:p>
        </p:txBody>
      </p:sp>
      <p:pic>
        <p:nvPicPr>
          <p:cNvPr id="7" name="Platshållare för innehåll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58049" y="347377"/>
            <a:ext cx="6586728" cy="2615184"/>
          </a:xfrm>
        </p:spPr>
      </p:pic>
      <p:sp>
        <p:nvSpPr>
          <p:cNvPr id="4" name="Rubrik 4"/>
          <p:cNvSpPr txBox="1">
            <a:spLocks/>
          </p:cNvSpPr>
          <p:nvPr/>
        </p:nvSpPr>
        <p:spPr>
          <a:xfrm>
            <a:off x="1892485" y="4481655"/>
            <a:ext cx="8534400" cy="800871"/>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solidFill>
                  <a:schemeClr val="tx1">
                    <a:lumMod val="85000"/>
                    <a:lumOff val="15000"/>
                  </a:schemeClr>
                </a:solidFill>
                <a:latin typeface="+mj-lt"/>
              </a:rPr>
              <a:t>Ja, i vårt fall blev det luftvärmepump… förhoppningsvis…</a:t>
            </a:r>
          </a:p>
        </p:txBody>
      </p:sp>
      <p:sp>
        <p:nvSpPr>
          <p:cNvPr id="6" name="Rubrik 4"/>
          <p:cNvSpPr txBox="1">
            <a:spLocks/>
          </p:cNvSpPr>
          <p:nvPr/>
        </p:nvSpPr>
        <p:spPr>
          <a:xfrm>
            <a:off x="1892485" y="5592645"/>
            <a:ext cx="8534400" cy="9617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Frågor?</a:t>
            </a:r>
          </a:p>
        </p:txBody>
      </p:sp>
    </p:spTree>
    <p:extLst>
      <p:ext uri="{BB962C8B-B14F-4D97-AF65-F5344CB8AC3E}">
        <p14:creationId xmlns:p14="http://schemas.microsoft.com/office/powerpoint/2010/main" val="213393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2598072" y="2972193"/>
            <a:ext cx="10453688" cy="1507067"/>
          </a:xfrm>
        </p:spPr>
        <p:txBody>
          <a:bodyPr>
            <a:normAutofit fontScale="90000"/>
          </a:bodyPr>
          <a:lstStyle/>
          <a:p>
            <a:r>
              <a:rPr lang="sv-SE" dirty="0"/>
              <a:t>Tack för att jag fick låna din stund!</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sz="2000" dirty="0"/>
              <a:t>Torkel Svensson, Trelleborgshem</a:t>
            </a:r>
            <a:r>
              <a:rPr lang="sv-SE" dirty="0"/>
              <a:t/>
            </a:r>
            <a:br>
              <a:rPr lang="sv-SE" dirty="0"/>
            </a:br>
            <a:endParaRPr lang="sv-SE" dirty="0"/>
          </a:p>
        </p:txBody>
      </p:sp>
    </p:spTree>
    <p:extLst>
      <p:ext uri="{BB962C8B-B14F-4D97-AF65-F5344CB8AC3E}">
        <p14:creationId xmlns:p14="http://schemas.microsoft.com/office/powerpoint/2010/main" val="180114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
            </a:r>
            <a:br>
              <a:rPr lang="sv-SE" dirty="0"/>
            </a:br>
            <a:r>
              <a:rPr lang="sv-SE" dirty="0"/>
              <a:t>Trelleborgshem</a:t>
            </a:r>
          </a:p>
        </p:txBody>
      </p:sp>
      <p:pic>
        <p:nvPicPr>
          <p:cNvPr id="4" name="Platshållare för innehåll 3"/>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1608209" y="2584979"/>
            <a:ext cx="5294242" cy="3529494"/>
          </a:xfrm>
        </p:spPr>
      </p:pic>
      <p:sp>
        <p:nvSpPr>
          <p:cNvPr id="6" name="Platshållare för text 5"/>
          <p:cNvSpPr>
            <a:spLocks noGrp="1"/>
          </p:cNvSpPr>
          <p:nvPr>
            <p:ph sz="half" idx="2"/>
          </p:nvPr>
        </p:nvSpPr>
        <p:spPr/>
        <p:txBody>
          <a:bodyPr>
            <a:normAutofit/>
          </a:bodyPr>
          <a:lstStyle/>
          <a:p>
            <a:pPr marL="285750" indent="-285750">
              <a:buFont typeface="Arial" panose="020B0604020202020204" pitchFamily="34" charset="0"/>
              <a:buChar char="•"/>
            </a:pPr>
            <a:r>
              <a:rPr lang="sv-SE" dirty="0"/>
              <a:t>TrelleborgsHem är i en stark tillväxt</a:t>
            </a:r>
          </a:p>
          <a:p>
            <a:pPr marL="285750" indent="-285750">
              <a:buFont typeface="Arial" panose="020B0604020202020204" pitchFamily="34" charset="0"/>
              <a:buChar char="•"/>
            </a:pPr>
            <a:r>
              <a:rPr lang="sv-SE" dirty="0"/>
              <a:t>SABO-upphandlade hus</a:t>
            </a:r>
          </a:p>
          <a:p>
            <a:pPr marL="285750" indent="-285750">
              <a:buFont typeface="Arial" panose="020B0604020202020204" pitchFamily="34" charset="0"/>
              <a:buChar char="•"/>
            </a:pPr>
            <a:r>
              <a:rPr lang="sv-SE" dirty="0"/>
              <a:t>Just passerat 2000 lägenheter</a:t>
            </a:r>
          </a:p>
          <a:p>
            <a:pPr marL="285750" indent="-285750">
              <a:buFont typeface="Arial" panose="020B0604020202020204" pitchFamily="34" charset="0"/>
              <a:buChar char="•"/>
            </a:pPr>
            <a:r>
              <a:rPr lang="sv-SE" dirty="0"/>
              <a:t>Fokus på drifts- och mediakostnader</a:t>
            </a:r>
          </a:p>
          <a:p>
            <a:pPr marL="285750" indent="-285750">
              <a:buFont typeface="Arial" panose="020B0604020202020204" pitchFamily="34" charset="0"/>
              <a:buChar char="•"/>
            </a:pPr>
            <a:r>
              <a:rPr lang="sv-SE" dirty="0"/>
              <a:t>Enkelt att bygga nytt</a:t>
            </a:r>
          </a:p>
          <a:p>
            <a:pPr marL="285750" indent="-285750">
              <a:buFont typeface="Arial" panose="020B0604020202020204" pitchFamily="34" charset="0"/>
              <a:buChar char="•"/>
            </a:pPr>
            <a:r>
              <a:rPr lang="sv-SE" dirty="0"/>
              <a:t>Stort bestånd av 60- och 70-tals-fastigheter samt miljonprogram</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162128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Ökade driftkostnader!</a:t>
            </a:r>
            <a:br>
              <a:rPr lang="sv-SE" dirty="0"/>
            </a:br>
            <a:endParaRPr lang="sv-SE" dirty="0"/>
          </a:p>
        </p:txBody>
      </p:sp>
      <p:pic>
        <p:nvPicPr>
          <p:cNvPr id="7" name="Platshållare för innehåll 6"/>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9377" y="1818168"/>
            <a:ext cx="7123214" cy="3714414"/>
          </a:xfrm>
        </p:spPr>
      </p:pic>
      <p:sp>
        <p:nvSpPr>
          <p:cNvPr id="8" name="Platshållare för text 7"/>
          <p:cNvSpPr>
            <a:spLocks noGrp="1"/>
          </p:cNvSpPr>
          <p:nvPr>
            <p:ph sz="half" idx="2"/>
          </p:nvPr>
        </p:nvSpPr>
        <p:spPr/>
        <p:txBody>
          <a:bodyPr/>
          <a:lstStyle/>
          <a:p>
            <a:r>
              <a:rPr lang="sv-SE" dirty="0"/>
              <a:t>Typisk bild för en fastighet som varit i drift ett antal år</a:t>
            </a:r>
          </a:p>
        </p:txBody>
      </p:sp>
    </p:spTree>
    <p:extLst>
      <p:ext uri="{BB962C8B-B14F-4D97-AF65-F5344CB8AC3E}">
        <p14:creationId xmlns:p14="http://schemas.microsoft.com/office/powerpoint/2010/main" val="330208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a:t>Kv</a:t>
            </a:r>
            <a:r>
              <a:rPr lang="sv-SE" dirty="0"/>
              <a:t> </a:t>
            </a:r>
            <a:r>
              <a:rPr lang="sv-SE" dirty="0" err="1"/>
              <a:t>akka</a:t>
            </a:r>
            <a:endParaRPr lang="sv-SE" dirty="0"/>
          </a:p>
        </p:txBody>
      </p:sp>
      <p:pic>
        <p:nvPicPr>
          <p:cNvPr id="8" name="Platshållare för innehåll 7"/>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2461622" y="1905000"/>
            <a:ext cx="4313237" cy="2426195"/>
          </a:xfrm>
        </p:spPr>
      </p:pic>
      <p:pic>
        <p:nvPicPr>
          <p:cNvPr id="9" name="Platshållare för innehåll 8"/>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7191373" y="1904999"/>
            <a:ext cx="4313238" cy="2426196"/>
          </a:xfrm>
        </p:spPr>
      </p:pic>
      <p:sp>
        <p:nvSpPr>
          <p:cNvPr id="10" name="Platshållare för text 5"/>
          <p:cNvSpPr txBox="1">
            <a:spLocks/>
          </p:cNvSpPr>
          <p:nvPr/>
        </p:nvSpPr>
        <p:spPr>
          <a:xfrm>
            <a:off x="4087812" y="4487333"/>
            <a:ext cx="6034088" cy="2091267"/>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Arial" panose="020B060402020202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Arial" panose="020B060402020202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Arial" panose="020B060402020202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Arial" panose="020B060402020202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Arial" panose="020B060402020202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
            </a:pPr>
            <a:r>
              <a:rPr lang="sv-SE" dirty="0">
                <a:solidFill>
                  <a:schemeClr val="tx1"/>
                </a:solidFill>
              </a:rPr>
              <a:t>Byggt under tidigt 60-tal</a:t>
            </a:r>
          </a:p>
          <a:p>
            <a:pPr>
              <a:buFont typeface="Wingdings" panose="05000000000000000000" pitchFamily="2" charset="2"/>
              <a:buChar char="§"/>
            </a:pPr>
            <a:r>
              <a:rPr lang="sv-SE" dirty="0">
                <a:solidFill>
                  <a:schemeClr val="tx1"/>
                </a:solidFill>
              </a:rPr>
              <a:t>200 lägenheter</a:t>
            </a:r>
          </a:p>
          <a:p>
            <a:pPr>
              <a:buFont typeface="Wingdings" panose="05000000000000000000" pitchFamily="2" charset="2"/>
              <a:buChar char="§"/>
            </a:pPr>
            <a:r>
              <a:rPr lang="sv-SE" dirty="0">
                <a:solidFill>
                  <a:schemeClr val="tx1"/>
                </a:solidFill>
              </a:rPr>
              <a:t>Tillbyggt under 70-talet med servicehus</a:t>
            </a:r>
          </a:p>
          <a:p>
            <a:pPr>
              <a:buFont typeface="Wingdings" panose="05000000000000000000" pitchFamily="2" charset="2"/>
              <a:buChar char="§"/>
            </a:pPr>
            <a:r>
              <a:rPr lang="sv-SE" dirty="0">
                <a:solidFill>
                  <a:schemeClr val="tx1"/>
                </a:solidFill>
              </a:rPr>
              <a:t>Traditionellt byggt för tiden med frånluftsventilation och centralt placerad panncentral</a:t>
            </a:r>
          </a:p>
        </p:txBody>
      </p:sp>
    </p:spTree>
    <p:extLst>
      <p:ext uri="{BB962C8B-B14F-4D97-AF65-F5344CB8AC3E}">
        <p14:creationId xmlns:p14="http://schemas.microsoft.com/office/powerpoint/2010/main" val="53522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Frånluftsvärmepumpar	</a:t>
            </a:r>
          </a:p>
        </p:txBody>
      </p:sp>
      <p:pic>
        <p:nvPicPr>
          <p:cNvPr id="9" name="Platshållare för innehåll 8"/>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 y="1901366"/>
            <a:ext cx="7033437" cy="4956634"/>
          </a:xfrm>
        </p:spPr>
      </p:pic>
      <p:sp>
        <p:nvSpPr>
          <p:cNvPr id="7" name="Platshållare för text 6"/>
          <p:cNvSpPr>
            <a:spLocks noGrp="1"/>
          </p:cNvSpPr>
          <p:nvPr>
            <p:ph sz="half" idx="2"/>
          </p:nvPr>
        </p:nvSpPr>
        <p:spPr/>
        <p:txBody>
          <a:bodyPr>
            <a:normAutofit/>
          </a:bodyPr>
          <a:lstStyle/>
          <a:p>
            <a:pPr marL="285750" indent="-285750">
              <a:buFont typeface="Arial" panose="020B0604020202020204" pitchFamily="34" charset="0"/>
              <a:buChar char="•"/>
            </a:pPr>
            <a:r>
              <a:rPr lang="sv-SE" dirty="0"/>
              <a:t>Installerades 2015</a:t>
            </a:r>
          </a:p>
          <a:p>
            <a:pPr marL="285750" indent="-285750">
              <a:buFont typeface="Arial" panose="020B0604020202020204" pitchFamily="34" charset="0"/>
              <a:buChar char="•"/>
            </a:pPr>
            <a:r>
              <a:rPr lang="sv-SE" dirty="0"/>
              <a:t>Bra förutsättningar med fläktrum på tak</a:t>
            </a:r>
          </a:p>
          <a:p>
            <a:pPr marL="285750" indent="-285750">
              <a:buFont typeface="Arial" panose="020B0604020202020204" pitchFamily="34" charset="0"/>
              <a:buChar char="•"/>
            </a:pPr>
            <a:r>
              <a:rPr lang="sv-SE" dirty="0"/>
              <a:t>Samtliga fem hus</a:t>
            </a:r>
          </a:p>
          <a:p>
            <a:pPr marL="285750" indent="-285750">
              <a:buFont typeface="Arial" panose="020B0604020202020204" pitchFamily="34" charset="0"/>
              <a:buChar char="•"/>
            </a:pPr>
            <a:r>
              <a:rPr lang="sv-SE" dirty="0"/>
              <a:t>Bra driftsekonomi</a:t>
            </a:r>
          </a:p>
          <a:p>
            <a:pPr marL="285750" indent="-285750">
              <a:buFont typeface="Arial" panose="020B0604020202020204" pitchFamily="34" charset="0"/>
              <a:buChar char="•"/>
            </a:pPr>
            <a:r>
              <a:rPr lang="sv-SE" dirty="0"/>
              <a:t>Ger en hög internränta på återbetalningen samt kort payoff</a:t>
            </a:r>
          </a:p>
        </p:txBody>
      </p:sp>
    </p:spTree>
    <p:extLst>
      <p:ext uri="{BB962C8B-B14F-4D97-AF65-F5344CB8AC3E}">
        <p14:creationId xmlns:p14="http://schemas.microsoft.com/office/powerpoint/2010/main" val="265089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Grundvatten-värmepumpar</a:t>
            </a:r>
          </a:p>
        </p:txBody>
      </p:sp>
      <p:pic>
        <p:nvPicPr>
          <p:cNvPr id="5" name="Platshållare för innehåll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0" y="1533862"/>
            <a:ext cx="8310675" cy="4492256"/>
          </a:xfrm>
        </p:spPr>
      </p:pic>
      <p:sp>
        <p:nvSpPr>
          <p:cNvPr id="4" name="Platshållare för text 3"/>
          <p:cNvSpPr>
            <a:spLocks noGrp="1"/>
          </p:cNvSpPr>
          <p:nvPr>
            <p:ph sz="half" idx="2"/>
          </p:nvPr>
        </p:nvSpPr>
        <p:spPr>
          <a:xfrm>
            <a:off x="8370961" y="2248496"/>
            <a:ext cx="4313864" cy="3777622"/>
          </a:xfrm>
        </p:spPr>
        <p:txBody>
          <a:bodyPr/>
          <a:lstStyle/>
          <a:p>
            <a:pPr marL="285750" indent="-285750">
              <a:buFont typeface="Arial" panose="020B0604020202020204" pitchFamily="34" charset="0"/>
              <a:buChar char="•"/>
            </a:pPr>
            <a:r>
              <a:rPr lang="sv-SE" dirty="0"/>
              <a:t>Installerades 2016</a:t>
            </a:r>
          </a:p>
          <a:p>
            <a:pPr marL="285750" indent="-285750">
              <a:buFont typeface="Arial" panose="020B0604020202020204" pitchFamily="34" charset="0"/>
              <a:buChar char="•"/>
            </a:pPr>
            <a:r>
              <a:rPr lang="sv-SE" dirty="0"/>
              <a:t>Startades upp januari 2017</a:t>
            </a:r>
          </a:p>
          <a:p>
            <a:pPr marL="285750" indent="-285750">
              <a:buFont typeface="Arial" panose="020B0604020202020204" pitchFamily="34" charset="0"/>
              <a:buChar char="•"/>
            </a:pPr>
            <a:r>
              <a:rPr lang="sv-SE" dirty="0"/>
              <a:t>Drift i fem veckor</a:t>
            </a:r>
          </a:p>
          <a:p>
            <a:pPr marL="285750" indent="-285750">
              <a:buFont typeface="Arial" panose="020B0604020202020204" pitchFamily="34" charset="0"/>
              <a:buChar char="•"/>
            </a:pPr>
            <a:r>
              <a:rPr lang="sv-SE" dirty="0"/>
              <a:t>Tvärstopp!</a:t>
            </a:r>
          </a:p>
        </p:txBody>
      </p:sp>
    </p:spTree>
    <p:extLst>
      <p:ext uri="{BB962C8B-B14F-4D97-AF65-F5344CB8AC3E}">
        <p14:creationId xmlns:p14="http://schemas.microsoft.com/office/powerpoint/2010/main" val="268983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78600" y="2857500"/>
            <a:ext cx="3657600" cy="1371600"/>
          </a:xfrm>
        </p:spPr>
        <p:txBody>
          <a:bodyPr>
            <a:normAutofit/>
          </a:bodyPr>
          <a:lstStyle/>
          <a:p>
            <a:r>
              <a:rPr lang="sv-SE" dirty="0" err="1"/>
              <a:t>JÄRNbakteriens</a:t>
            </a:r>
            <a:r>
              <a:rPr lang="sv-SE" dirty="0"/>
              <a:t> framfart &amp; tillväxt</a:t>
            </a:r>
          </a:p>
        </p:txBody>
      </p:sp>
      <p:sp>
        <p:nvSpPr>
          <p:cNvPr id="4" name="Platshållare för text 3"/>
          <p:cNvSpPr>
            <a:spLocks noGrp="1"/>
          </p:cNvSpPr>
          <p:nvPr>
            <p:ph type="body" sz="half" idx="2"/>
          </p:nvPr>
        </p:nvSpPr>
        <p:spPr>
          <a:xfrm>
            <a:off x="4178600" y="4381499"/>
            <a:ext cx="3657600" cy="2091267"/>
          </a:xfrm>
        </p:spPr>
        <p:txBody>
          <a:bodyPr/>
          <a:lstStyle/>
          <a:p>
            <a:pPr marL="285750" indent="-285750">
              <a:buFont typeface="Arial" panose="020B0604020202020204" pitchFamily="34" charset="0"/>
              <a:buChar char="•"/>
            </a:pPr>
            <a:r>
              <a:rPr lang="sv-SE" dirty="0"/>
              <a:t>Tog hjälp av geolog</a:t>
            </a:r>
          </a:p>
          <a:p>
            <a:pPr marL="285750" indent="-285750">
              <a:buFont typeface="Arial" panose="020B0604020202020204" pitchFamily="34" charset="0"/>
              <a:buChar char="•"/>
            </a:pPr>
            <a:r>
              <a:rPr lang="sv-SE" dirty="0"/>
              <a:t>Vattenprov</a:t>
            </a:r>
          </a:p>
          <a:p>
            <a:pPr marL="285750" indent="-285750">
              <a:buFont typeface="Arial" panose="020B0604020202020204" pitchFamily="34" charset="0"/>
              <a:buChar char="•"/>
            </a:pPr>
            <a:r>
              <a:rPr lang="sv-SE" dirty="0"/>
              <a:t>Skapad av syre och nitrater</a:t>
            </a:r>
          </a:p>
          <a:p>
            <a:pPr marL="285750" indent="-285750">
              <a:buFont typeface="Arial" panose="020B0604020202020204" pitchFamily="34" charset="0"/>
              <a:buChar char="•"/>
            </a:pPr>
            <a:r>
              <a:rPr lang="sv-SE" dirty="0"/>
              <a:t>Beslut togs att </a:t>
            </a:r>
            <a:r>
              <a:rPr lang="sv-SE" dirty="0" err="1"/>
              <a:t>omprojektera</a:t>
            </a:r>
            <a:r>
              <a:rPr lang="sv-SE" dirty="0"/>
              <a:t> till bergvärme</a:t>
            </a:r>
          </a:p>
        </p:txBody>
      </p:sp>
      <p:pic>
        <p:nvPicPr>
          <p:cNvPr id="9" name="Bildobjekt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959" y="2857500"/>
            <a:ext cx="3502378" cy="2626784"/>
          </a:xfrm>
          <a:prstGeom prst="rect">
            <a:avLst/>
          </a:prstGeom>
        </p:spPr>
      </p:pic>
      <p:pic>
        <p:nvPicPr>
          <p:cNvPr id="11" name="Bildobjekt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959" y="683731"/>
            <a:ext cx="3502378" cy="1970088"/>
          </a:xfrm>
          <a:prstGeom prst="rect">
            <a:avLst/>
          </a:prstGeom>
        </p:spPr>
      </p:pic>
      <p:pic>
        <p:nvPicPr>
          <p:cNvPr id="12" name="Bildobjekt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21163" y="685800"/>
            <a:ext cx="3498700" cy="1968019"/>
          </a:xfrm>
          <a:prstGeom prst="rect">
            <a:avLst/>
          </a:prstGeom>
        </p:spPr>
      </p:pic>
      <p:pic>
        <p:nvPicPr>
          <p:cNvPr id="13" name="Bildobjekt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7026" y="683730"/>
            <a:ext cx="3273274" cy="5819153"/>
          </a:xfrm>
          <a:prstGeom prst="rect">
            <a:avLst/>
          </a:prstGeom>
        </p:spPr>
      </p:pic>
    </p:spTree>
    <p:extLst>
      <p:ext uri="{BB962C8B-B14F-4D97-AF65-F5344CB8AC3E}">
        <p14:creationId xmlns:p14="http://schemas.microsoft.com/office/powerpoint/2010/main" val="223146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7212" y="304800"/>
            <a:ext cx="3657600" cy="1371600"/>
          </a:xfrm>
        </p:spPr>
        <p:txBody>
          <a:bodyPr/>
          <a:lstStyle/>
          <a:p>
            <a:r>
              <a:rPr lang="sv-SE" dirty="0"/>
              <a:t>Vad är skillnaden ?</a:t>
            </a:r>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00130" y="1869038"/>
            <a:ext cx="3753915" cy="2851812"/>
          </a:xfrm>
        </p:spPr>
      </p:pic>
      <p:sp>
        <p:nvSpPr>
          <p:cNvPr id="4" name="Platshållare för text 3"/>
          <p:cNvSpPr>
            <a:spLocks noGrp="1"/>
          </p:cNvSpPr>
          <p:nvPr>
            <p:ph type="body" sz="half" idx="2"/>
          </p:nvPr>
        </p:nvSpPr>
        <p:spPr>
          <a:xfrm>
            <a:off x="1407122" y="4871924"/>
            <a:ext cx="3046923" cy="1010099"/>
          </a:xfrm>
        </p:spPr>
        <p:txBody>
          <a:bodyPr/>
          <a:lstStyle/>
          <a:p>
            <a:r>
              <a:rPr lang="sv-SE" dirty="0"/>
              <a:t>Principen i båda fallen är att energi hämtas från berglagret</a:t>
            </a:r>
          </a:p>
        </p:txBody>
      </p:sp>
      <p:pic>
        <p:nvPicPr>
          <p:cNvPr id="6" name="Bildobjekt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2895" y="127823"/>
            <a:ext cx="3175832" cy="4672772"/>
          </a:xfrm>
          <a:prstGeom prst="rect">
            <a:avLst/>
          </a:prstGeom>
        </p:spPr>
      </p:pic>
      <p:sp>
        <p:nvSpPr>
          <p:cNvPr id="7" name="Platshållare för text 3"/>
          <p:cNvSpPr txBox="1">
            <a:spLocks/>
          </p:cNvSpPr>
          <p:nvPr/>
        </p:nvSpPr>
        <p:spPr>
          <a:xfrm>
            <a:off x="4882895" y="4800594"/>
            <a:ext cx="3046922" cy="1732513"/>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Arial" panose="020B0604020202020204" pitchFamily="34" charset="0"/>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Arial" panose="020B0604020202020204" pitchFamily="34" charset="0"/>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Arial" panose="020B0604020202020204" pitchFamily="34" charset="0"/>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Arial" panose="020B0604020202020204" pitchFamily="34" charset="0"/>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Arial" panose="020B0604020202020204" pitchFamily="34" charset="0"/>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85750" indent="-285750">
              <a:spcBef>
                <a:spcPts val="1000"/>
              </a:spcBef>
              <a:spcAft>
                <a:spcPts val="0"/>
              </a:spcAft>
              <a:buClr>
                <a:schemeClr val="accent1"/>
              </a:buClr>
              <a:buFont typeface="Arial" panose="020B0604020202020204" pitchFamily="34" charset="0"/>
              <a:buChar char="•"/>
            </a:pPr>
            <a:r>
              <a:rPr lang="sv-SE" sz="1400" dirty="0">
                <a:solidFill>
                  <a:schemeClr val="tx1">
                    <a:lumMod val="75000"/>
                    <a:lumOff val="25000"/>
                  </a:schemeClr>
                </a:solidFill>
                <a:latin typeface="+mn-lt"/>
              </a:rPr>
              <a:t>Grundvatten</a:t>
            </a:r>
          </a:p>
          <a:p>
            <a:pPr marL="285750" indent="-285750">
              <a:spcBef>
                <a:spcPts val="1000"/>
              </a:spcBef>
              <a:spcAft>
                <a:spcPts val="0"/>
              </a:spcAft>
              <a:buClr>
                <a:schemeClr val="accent1"/>
              </a:buClr>
              <a:buFont typeface="Arial" panose="020B0604020202020204" pitchFamily="34" charset="0"/>
              <a:buChar char="•"/>
            </a:pPr>
            <a:r>
              <a:rPr lang="sv-SE" sz="1400" dirty="0">
                <a:solidFill>
                  <a:schemeClr val="tx1">
                    <a:lumMod val="75000"/>
                    <a:lumOff val="25000"/>
                  </a:schemeClr>
                </a:solidFill>
                <a:latin typeface="+mn-lt"/>
              </a:rPr>
              <a:t>Borrdjup ca 60 meter</a:t>
            </a:r>
          </a:p>
          <a:p>
            <a:pPr marL="285750" indent="-285750">
              <a:spcBef>
                <a:spcPts val="1000"/>
              </a:spcBef>
              <a:spcAft>
                <a:spcPts val="0"/>
              </a:spcAft>
              <a:buClr>
                <a:schemeClr val="accent1"/>
              </a:buClr>
              <a:buFont typeface="Arial" panose="020B0604020202020204" pitchFamily="34" charset="0"/>
              <a:buChar char="•"/>
            </a:pPr>
            <a:r>
              <a:rPr lang="sv-SE" sz="1400" dirty="0">
                <a:solidFill>
                  <a:schemeClr val="tx1">
                    <a:lumMod val="75000"/>
                    <a:lumOff val="25000"/>
                  </a:schemeClr>
                </a:solidFill>
                <a:latin typeface="+mn-lt"/>
              </a:rPr>
              <a:t>Öppet system där vatten pumpas upp</a:t>
            </a:r>
          </a:p>
          <a:p>
            <a:pPr marL="285750" indent="-285750">
              <a:spcBef>
                <a:spcPts val="1000"/>
              </a:spcBef>
              <a:spcAft>
                <a:spcPts val="0"/>
              </a:spcAft>
              <a:buClr>
                <a:schemeClr val="accent1"/>
              </a:buClr>
              <a:buFont typeface="Arial" panose="020B0604020202020204" pitchFamily="34" charset="0"/>
              <a:buChar char="•"/>
            </a:pPr>
            <a:r>
              <a:rPr lang="sv-SE" sz="1400" dirty="0">
                <a:solidFill>
                  <a:schemeClr val="tx1">
                    <a:lumMod val="75000"/>
                    <a:lumOff val="25000"/>
                  </a:schemeClr>
                </a:solidFill>
                <a:latin typeface="+mn-lt"/>
              </a:rPr>
              <a:t>I vårt fall 3 </a:t>
            </a:r>
            <a:r>
              <a:rPr lang="sv-SE" sz="1400" dirty="0" err="1">
                <a:solidFill>
                  <a:schemeClr val="tx1">
                    <a:lumMod val="75000"/>
                    <a:lumOff val="25000"/>
                  </a:schemeClr>
                </a:solidFill>
                <a:latin typeface="+mn-lt"/>
              </a:rPr>
              <a:t>st</a:t>
            </a:r>
            <a:r>
              <a:rPr lang="sv-SE" sz="1400" dirty="0">
                <a:solidFill>
                  <a:schemeClr val="tx1">
                    <a:lumMod val="75000"/>
                    <a:lumOff val="25000"/>
                  </a:schemeClr>
                </a:solidFill>
                <a:latin typeface="+mn-lt"/>
              </a:rPr>
              <a:t> </a:t>
            </a:r>
            <a:r>
              <a:rPr lang="sv-SE" sz="1400" dirty="0" err="1">
                <a:solidFill>
                  <a:schemeClr val="tx1">
                    <a:lumMod val="75000"/>
                    <a:lumOff val="25000"/>
                  </a:schemeClr>
                </a:solidFill>
                <a:latin typeface="+mn-lt"/>
              </a:rPr>
              <a:t>upptagningsborror</a:t>
            </a:r>
            <a:r>
              <a:rPr lang="sv-SE" sz="1400" dirty="0">
                <a:solidFill>
                  <a:schemeClr val="tx1">
                    <a:lumMod val="75000"/>
                    <a:lumOff val="25000"/>
                  </a:schemeClr>
                </a:solidFill>
                <a:latin typeface="+mn-lt"/>
              </a:rPr>
              <a:t> och 3 </a:t>
            </a:r>
            <a:r>
              <a:rPr lang="sv-SE" sz="1400" dirty="0" err="1">
                <a:solidFill>
                  <a:schemeClr val="tx1">
                    <a:lumMod val="75000"/>
                    <a:lumOff val="25000"/>
                  </a:schemeClr>
                </a:solidFill>
                <a:latin typeface="+mn-lt"/>
              </a:rPr>
              <a:t>st</a:t>
            </a:r>
            <a:r>
              <a:rPr lang="sv-SE" sz="1400" dirty="0">
                <a:solidFill>
                  <a:schemeClr val="tx1">
                    <a:lumMod val="75000"/>
                    <a:lumOff val="25000"/>
                  </a:schemeClr>
                </a:solidFill>
                <a:latin typeface="+mn-lt"/>
              </a:rPr>
              <a:t> </a:t>
            </a:r>
            <a:r>
              <a:rPr lang="sv-SE" sz="1400" dirty="0" err="1">
                <a:solidFill>
                  <a:schemeClr val="tx1">
                    <a:lumMod val="75000"/>
                    <a:lumOff val="25000"/>
                  </a:schemeClr>
                </a:solidFill>
                <a:latin typeface="+mn-lt"/>
              </a:rPr>
              <a:t>återföringsborror</a:t>
            </a:r>
            <a:endParaRPr lang="sv-SE" sz="1400" dirty="0">
              <a:solidFill>
                <a:schemeClr val="tx1">
                  <a:lumMod val="75000"/>
                  <a:lumOff val="25000"/>
                </a:schemeClr>
              </a:solidFill>
              <a:latin typeface="+mn-lt"/>
            </a:endParaRPr>
          </a:p>
        </p:txBody>
      </p:sp>
      <p:pic>
        <p:nvPicPr>
          <p:cNvPr id="8" name="Bildobjekt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97900" y="147215"/>
            <a:ext cx="3095336" cy="4640684"/>
          </a:xfrm>
          <a:prstGeom prst="rect">
            <a:avLst/>
          </a:prstGeom>
        </p:spPr>
      </p:pic>
      <p:sp>
        <p:nvSpPr>
          <p:cNvPr id="9" name="Platshållare för text 3"/>
          <p:cNvSpPr txBox="1">
            <a:spLocks/>
          </p:cNvSpPr>
          <p:nvPr/>
        </p:nvSpPr>
        <p:spPr>
          <a:xfrm>
            <a:off x="8597900" y="4800595"/>
            <a:ext cx="2990228" cy="1732513"/>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Arial" panose="020B0604020202020204" pitchFamily="34" charset="0"/>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Arial" panose="020B0604020202020204" pitchFamily="34" charset="0"/>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Arial" panose="020B0604020202020204" pitchFamily="34" charset="0"/>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Arial" panose="020B0604020202020204" pitchFamily="34" charset="0"/>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Arial" panose="020B0604020202020204" pitchFamily="34" charset="0"/>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285750" indent="-285750">
              <a:spcBef>
                <a:spcPts val="1000"/>
              </a:spcBef>
              <a:spcAft>
                <a:spcPts val="0"/>
              </a:spcAft>
              <a:buClr>
                <a:schemeClr val="accent1"/>
              </a:buClr>
              <a:buFont typeface="Arial" panose="020B0604020202020204" pitchFamily="34" charset="0"/>
              <a:buChar char="•"/>
            </a:pPr>
            <a:r>
              <a:rPr lang="sv-SE" sz="1500" dirty="0">
                <a:solidFill>
                  <a:schemeClr val="tx1">
                    <a:lumMod val="75000"/>
                    <a:lumOff val="25000"/>
                  </a:schemeClr>
                </a:solidFill>
                <a:latin typeface="+mn-lt"/>
              </a:rPr>
              <a:t>Bergvärme</a:t>
            </a:r>
          </a:p>
          <a:p>
            <a:pPr marL="285750" indent="-285750">
              <a:spcBef>
                <a:spcPts val="1000"/>
              </a:spcBef>
              <a:spcAft>
                <a:spcPts val="0"/>
              </a:spcAft>
              <a:buClr>
                <a:schemeClr val="accent1"/>
              </a:buClr>
              <a:buFont typeface="Arial" panose="020B0604020202020204" pitchFamily="34" charset="0"/>
              <a:buChar char="•"/>
            </a:pPr>
            <a:r>
              <a:rPr lang="sv-SE" sz="1500" dirty="0">
                <a:solidFill>
                  <a:schemeClr val="tx1">
                    <a:lumMod val="75000"/>
                    <a:lumOff val="25000"/>
                  </a:schemeClr>
                </a:solidFill>
                <a:latin typeface="+mn-lt"/>
              </a:rPr>
              <a:t>Borrning påbörjades</a:t>
            </a:r>
          </a:p>
          <a:p>
            <a:pPr marL="285750" indent="-285750">
              <a:spcBef>
                <a:spcPts val="1000"/>
              </a:spcBef>
              <a:spcAft>
                <a:spcPts val="0"/>
              </a:spcAft>
              <a:buClr>
                <a:schemeClr val="accent1"/>
              </a:buClr>
              <a:buFont typeface="Arial" panose="020B0604020202020204" pitchFamily="34" charset="0"/>
              <a:buChar char="•"/>
            </a:pPr>
            <a:r>
              <a:rPr lang="sv-SE" sz="1500" dirty="0">
                <a:solidFill>
                  <a:schemeClr val="tx1">
                    <a:lumMod val="75000"/>
                    <a:lumOff val="25000"/>
                  </a:schemeClr>
                </a:solidFill>
                <a:latin typeface="+mn-lt"/>
              </a:rPr>
              <a:t>Borrdjup ca 350 meter</a:t>
            </a:r>
          </a:p>
          <a:p>
            <a:pPr marL="285750" indent="-285750">
              <a:spcBef>
                <a:spcPts val="1000"/>
              </a:spcBef>
              <a:spcAft>
                <a:spcPts val="0"/>
              </a:spcAft>
              <a:buClr>
                <a:schemeClr val="accent1"/>
              </a:buClr>
              <a:buFont typeface="Arial" panose="020B0604020202020204" pitchFamily="34" charset="0"/>
              <a:buChar char="•"/>
            </a:pPr>
            <a:r>
              <a:rPr lang="sv-SE" sz="1500" dirty="0">
                <a:solidFill>
                  <a:schemeClr val="tx1">
                    <a:lumMod val="75000"/>
                    <a:lumOff val="25000"/>
                  </a:schemeClr>
                </a:solidFill>
                <a:latin typeface="+mn-lt"/>
              </a:rPr>
              <a:t>Slutet system</a:t>
            </a:r>
          </a:p>
          <a:p>
            <a:pPr marL="285750" indent="-285750">
              <a:spcBef>
                <a:spcPts val="1000"/>
              </a:spcBef>
              <a:spcAft>
                <a:spcPts val="0"/>
              </a:spcAft>
              <a:buClr>
                <a:schemeClr val="accent1"/>
              </a:buClr>
              <a:buFont typeface="Arial" panose="020B0604020202020204" pitchFamily="34" charset="0"/>
              <a:buChar char="•"/>
            </a:pPr>
            <a:r>
              <a:rPr lang="sv-SE" sz="1500" dirty="0">
                <a:solidFill>
                  <a:schemeClr val="tx1">
                    <a:lumMod val="75000"/>
                    <a:lumOff val="25000"/>
                  </a:schemeClr>
                </a:solidFill>
                <a:latin typeface="+mn-lt"/>
              </a:rPr>
              <a:t>I vårt fall ca 20 </a:t>
            </a:r>
            <a:r>
              <a:rPr lang="sv-SE" sz="1500" dirty="0" err="1">
                <a:solidFill>
                  <a:schemeClr val="tx1">
                    <a:lumMod val="75000"/>
                    <a:lumOff val="25000"/>
                  </a:schemeClr>
                </a:solidFill>
                <a:latin typeface="+mn-lt"/>
              </a:rPr>
              <a:t>borror</a:t>
            </a:r>
            <a:endParaRPr lang="sv-SE" sz="1500" dirty="0">
              <a:solidFill>
                <a:schemeClr val="tx1">
                  <a:lumMod val="75000"/>
                  <a:lumOff val="25000"/>
                </a:schemeClr>
              </a:solidFill>
              <a:latin typeface="+mn-lt"/>
            </a:endParaRPr>
          </a:p>
          <a:p>
            <a:endParaRPr lang="sv-SE" dirty="0"/>
          </a:p>
        </p:txBody>
      </p:sp>
    </p:spTree>
    <p:extLst>
      <p:ext uri="{BB962C8B-B14F-4D97-AF65-F5344CB8AC3E}">
        <p14:creationId xmlns:p14="http://schemas.microsoft.com/office/powerpoint/2010/main" val="246194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här blev det</a:t>
            </a:r>
          </a:p>
        </p:txBody>
      </p:sp>
      <p:pic>
        <p:nvPicPr>
          <p:cNvPr id="5" name="Platshållare för innehåll 4"/>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1613675" y="2209263"/>
            <a:ext cx="5284157" cy="2972337"/>
          </a:xfrm>
        </p:spPr>
      </p:pic>
      <p:sp>
        <p:nvSpPr>
          <p:cNvPr id="4" name="Platshållare för text 3"/>
          <p:cNvSpPr>
            <a:spLocks noGrp="1"/>
          </p:cNvSpPr>
          <p:nvPr>
            <p:ph sz="half" idx="2"/>
          </p:nvPr>
        </p:nvSpPr>
        <p:spPr/>
        <p:txBody>
          <a:bodyPr>
            <a:normAutofit/>
          </a:bodyPr>
          <a:lstStyle/>
          <a:p>
            <a:pPr marL="285750" indent="-285750">
              <a:buFont typeface="Arial" panose="020B0604020202020204" pitchFamily="34" charset="0"/>
              <a:buChar char="•"/>
            </a:pPr>
            <a:r>
              <a:rPr lang="sv-SE" dirty="0"/>
              <a:t>Slangarna går ej att få ner</a:t>
            </a:r>
          </a:p>
          <a:p>
            <a:pPr marL="285750" indent="-285750">
              <a:buFont typeface="Arial" panose="020B0604020202020204" pitchFamily="34" charset="0"/>
              <a:buChar char="•"/>
            </a:pPr>
            <a:r>
              <a:rPr lang="sv-SE" dirty="0"/>
              <a:t>Berget fullt av sprickor</a:t>
            </a:r>
          </a:p>
          <a:p>
            <a:pPr marL="285750" indent="-285750">
              <a:buFont typeface="Arial" panose="020B0604020202020204" pitchFamily="34" charset="0"/>
              <a:buChar char="•"/>
            </a:pPr>
            <a:r>
              <a:rPr lang="sv-SE" dirty="0"/>
              <a:t>Troligtvis en större förkastning i berget</a:t>
            </a:r>
          </a:p>
          <a:p>
            <a:pPr marL="285750" indent="-285750">
              <a:buFont typeface="Arial" panose="020B0604020202020204" pitchFamily="34" charset="0"/>
              <a:buChar char="•"/>
            </a:pPr>
            <a:r>
              <a:rPr lang="sv-SE" dirty="0"/>
              <a:t>Nytt försök med fodring ner till 80 meter</a:t>
            </a:r>
          </a:p>
          <a:p>
            <a:pPr marL="285750" indent="-285750">
              <a:buFont typeface="Arial" panose="020B0604020202020204" pitchFamily="34" charset="0"/>
              <a:buChar char="•"/>
            </a:pPr>
            <a:r>
              <a:rPr lang="sv-SE" dirty="0"/>
              <a:t>Fortfarande samma problem</a:t>
            </a:r>
          </a:p>
        </p:txBody>
      </p:sp>
    </p:spTree>
    <p:extLst>
      <p:ext uri="{BB962C8B-B14F-4D97-AF65-F5344CB8AC3E}">
        <p14:creationId xmlns:p14="http://schemas.microsoft.com/office/powerpoint/2010/main" val="2997561116"/>
      </p:ext>
    </p:extLst>
  </p:cSld>
  <p:clrMapOvr>
    <a:masterClrMapping/>
  </p:clrMapOvr>
</p:sld>
</file>

<file path=ppt/theme/theme1.xml><?xml version="1.0" encoding="utf-8"?>
<a:theme xmlns:a="http://schemas.openxmlformats.org/drawingml/2006/main" name="Sling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n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n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1166</TotalTime>
  <Words>612</Words>
  <Application>Microsoft Macintosh PowerPoint</Application>
  <PresentationFormat>Bredbild</PresentationFormat>
  <Paragraphs>79</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Century Gothic</vt:lpstr>
      <vt:lpstr>Wingdings</vt:lpstr>
      <vt:lpstr>Wingdings 3</vt:lpstr>
      <vt:lpstr>Slinga</vt:lpstr>
      <vt:lpstr>Värmepump med grundvatten eller bergvärme ?</vt:lpstr>
      <vt:lpstr> Trelleborgshem</vt:lpstr>
      <vt:lpstr>Ökade driftkostnader! </vt:lpstr>
      <vt:lpstr>Kv akka</vt:lpstr>
      <vt:lpstr>Frånluftsvärmepumpar </vt:lpstr>
      <vt:lpstr>Grundvatten-värmepumpar</vt:lpstr>
      <vt:lpstr>JÄRNbakteriens framfart &amp; tillväxt</vt:lpstr>
      <vt:lpstr>Vad är skillnaden ?</vt:lpstr>
      <vt:lpstr>Så här blev det</vt:lpstr>
      <vt:lpstr>Plan C</vt:lpstr>
      <vt:lpstr>Goda råd</vt:lpstr>
      <vt:lpstr>Ekonomi</vt:lpstr>
      <vt:lpstr>Värmepump med grundvatten eller bergvärme ?</vt:lpstr>
      <vt:lpstr>Tack för att jag fick låna din stund!      Torkel Svensson, Trelleborgshem </vt:lpstr>
    </vt:vector>
  </TitlesOfParts>
  <Company>Trelleborgshem</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Värmepump med grundvatten eller bergvärmE ?</dc:title>
  <dc:creator>Andersson, Conny</dc:creator>
  <cp:lastModifiedBy>mats.cato@forvaltarforum.se</cp:lastModifiedBy>
  <cp:revision>31</cp:revision>
  <dcterms:created xsi:type="dcterms:W3CDTF">2017-11-22T12:07:15Z</dcterms:created>
  <dcterms:modified xsi:type="dcterms:W3CDTF">2018-01-14T16:45:20Z</dcterms:modified>
</cp:coreProperties>
</file>